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72" r:id="rId3"/>
    <p:sldId id="273" r:id="rId4"/>
    <p:sldId id="280" r:id="rId5"/>
    <p:sldId id="281" r:id="rId6"/>
    <p:sldId id="271" r:id="rId7"/>
    <p:sldId id="258" r:id="rId8"/>
    <p:sldId id="282" r:id="rId9"/>
    <p:sldId id="259" r:id="rId10"/>
    <p:sldId id="260" r:id="rId11"/>
    <p:sldId id="261" r:id="rId12"/>
    <p:sldId id="287" r:id="rId13"/>
    <p:sldId id="285" r:id="rId14"/>
    <p:sldId id="274" r:id="rId15"/>
    <p:sldId id="283" r:id="rId16"/>
    <p:sldId id="262" r:id="rId17"/>
    <p:sldId id="284" r:id="rId18"/>
    <p:sldId id="263" r:id="rId19"/>
    <p:sldId id="264" r:id="rId20"/>
    <p:sldId id="265" r:id="rId21"/>
    <p:sldId id="276" r:id="rId22"/>
    <p:sldId id="267" r:id="rId23"/>
    <p:sldId id="268" r:id="rId24"/>
    <p:sldId id="277" r:id="rId25"/>
    <p:sldId id="286" r:id="rId26"/>
    <p:sldId id="278" r:id="rId27"/>
    <p:sldId id="279" r:id="rId28"/>
    <p:sldId id="297" r:id="rId29"/>
    <p:sldId id="43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96"/>
    <p:restoredTop sz="94762"/>
  </p:normalViewPr>
  <p:slideViewPr>
    <p:cSldViewPr>
      <p:cViewPr varScale="1">
        <p:scale>
          <a:sx n="72" d="100"/>
          <a:sy n="72" d="100"/>
        </p:scale>
        <p:origin x="103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613F6-B5C4-47F4-8BD9-BF419CD178FA}" type="datetimeFigureOut">
              <a:rPr lang="en-US" smtClean="0"/>
              <a:t>4/18/2024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573DC-9EDA-465A-84AD-1D90D28A7ED5}" type="slidenum">
              <a:rPr lang="en-US" smtClean="0"/>
              <a:t>‹#›</a:t>
            </a:fld>
            <a:endParaRPr lang="en-US"/>
          </a:p>
        </p:txBody>
      </p:sp>
    </p:spTree>
    <p:extLst>
      <p:ext uri="{BB962C8B-B14F-4D97-AF65-F5344CB8AC3E}">
        <p14:creationId xmlns:p14="http://schemas.microsoft.com/office/powerpoint/2010/main" val="127480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E0A60611-1357-448E-A872-C9B253AB4935}" type="slidenum">
              <a:rPr lang="en-US" sz="1200">
                <a:solidFill>
                  <a:prstClr val="black"/>
                </a:solidFill>
              </a:rPr>
              <a:pPr eaLnBrk="1" hangingPunct="1"/>
              <a:t>3</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SG"/>
          </a:p>
        </p:txBody>
      </p:sp>
    </p:spTree>
    <p:extLst>
      <p:ext uri="{BB962C8B-B14F-4D97-AF65-F5344CB8AC3E}">
        <p14:creationId xmlns:p14="http://schemas.microsoft.com/office/powerpoint/2010/main" val="102707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D78AB04-474D-4E03-BFE6-833E2BFC84F9}" type="slidenum">
              <a:rPr lang="en-US" sz="1200">
                <a:solidFill>
                  <a:prstClr val="black"/>
                </a:solidFill>
              </a:rPr>
              <a:pPr eaLnBrk="1" hangingPunct="1"/>
              <a:t>13</a:t>
            </a:fld>
            <a:endParaRPr 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A8A3852-BE88-4E22-B750-8E916B9B6E8C}" type="slidenum">
              <a:rPr lang="en-US" sz="1200">
                <a:solidFill>
                  <a:prstClr val="black"/>
                </a:solidFill>
              </a:rPr>
              <a:pPr eaLnBrk="1" hangingPunct="1"/>
              <a:t>14</a:t>
            </a:fld>
            <a:endParaRPr lang="en-US"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SG"/>
          </a:p>
        </p:txBody>
      </p:sp>
    </p:spTree>
    <p:extLst>
      <p:ext uri="{BB962C8B-B14F-4D97-AF65-F5344CB8AC3E}">
        <p14:creationId xmlns:p14="http://schemas.microsoft.com/office/powerpoint/2010/main" val="397670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A8A3852-BE88-4E22-B750-8E916B9B6E8C}" type="slidenum">
              <a:rPr lang="en-US" sz="1200">
                <a:solidFill>
                  <a:prstClr val="black"/>
                </a:solidFill>
              </a:rPr>
              <a:pPr eaLnBrk="1" hangingPunct="1"/>
              <a:t>15</a:t>
            </a:fld>
            <a:endParaRPr lang="en-US"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C27F6F31-2531-4555-AB2F-30DE85269DE9}" type="slidenum">
              <a:rPr lang="en-US" sz="1200">
                <a:solidFill>
                  <a:prstClr val="black"/>
                </a:solidFill>
              </a:rPr>
              <a:pPr eaLnBrk="1" hangingPunct="1"/>
              <a:t>16</a:t>
            </a:fld>
            <a:endParaRPr lang="en-US" sz="12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SG"/>
          </a:p>
        </p:txBody>
      </p:sp>
    </p:spTree>
    <p:extLst>
      <p:ext uri="{BB962C8B-B14F-4D97-AF65-F5344CB8AC3E}">
        <p14:creationId xmlns:p14="http://schemas.microsoft.com/office/powerpoint/2010/main" val="215438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C27F6F31-2531-4555-AB2F-30DE85269DE9}" type="slidenum">
              <a:rPr lang="en-US" sz="1200">
                <a:solidFill>
                  <a:prstClr val="black"/>
                </a:solidFill>
              </a:rPr>
              <a:pPr eaLnBrk="1" hangingPunct="1"/>
              <a:t>17</a:t>
            </a:fld>
            <a:endParaRPr lang="en-US" sz="12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88DD3BE-5007-401E-AF1E-5FF4151A541F}" type="slidenum">
              <a:rPr lang="en-US" sz="1200">
                <a:solidFill>
                  <a:prstClr val="black"/>
                </a:solidFill>
              </a:rPr>
              <a:pPr eaLnBrk="1" hangingPunct="1"/>
              <a:t>18</a:t>
            </a:fld>
            <a:endParaRPr lang="en-US" sz="12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3798E3CC-FF25-4055-97D2-28EDDA62FEC9}" type="slidenum">
              <a:rPr lang="en-US" sz="1200">
                <a:solidFill>
                  <a:prstClr val="black"/>
                </a:solidFill>
              </a:rPr>
              <a:pPr eaLnBrk="1" hangingPunct="1"/>
              <a:t>19</a:t>
            </a:fld>
            <a:endParaRPr lang="en-US" sz="12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3798E3CC-FF25-4055-97D2-28EDDA62FEC9}" type="slidenum">
              <a:rPr lang="en-US" sz="1200">
                <a:solidFill>
                  <a:prstClr val="black"/>
                </a:solidFill>
              </a:rPr>
              <a:pPr eaLnBrk="1" hangingPunct="1"/>
              <a:t>20</a:t>
            </a:fld>
            <a:endParaRPr lang="en-US" sz="12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D5087D58-DC84-446A-AA43-C8E77E9ACE21}" type="slidenum">
              <a:rPr lang="en-US" sz="1200">
                <a:solidFill>
                  <a:prstClr val="black"/>
                </a:solidFill>
              </a:rPr>
              <a:pPr eaLnBrk="1" hangingPunct="1"/>
              <a:t>21</a:t>
            </a:fld>
            <a:endParaRPr lang="en-US" sz="120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0F4A6D7-0F56-4529-BEE3-F7E67689DE5A}" type="slidenum">
              <a:rPr lang="en-US" sz="1200">
                <a:solidFill>
                  <a:prstClr val="black"/>
                </a:solidFill>
              </a:rPr>
              <a:pPr eaLnBrk="1" hangingPunct="1"/>
              <a:t>22</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E0A60611-1357-448E-A872-C9B253AB4935}" type="slidenum">
              <a:rPr lang="en-US" sz="1200">
                <a:solidFill>
                  <a:prstClr val="black"/>
                </a:solidFill>
              </a:rPr>
              <a:pPr eaLnBrk="1" hangingPunct="1"/>
              <a:t>4</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SG"/>
          </a:p>
        </p:txBody>
      </p:sp>
    </p:spTree>
    <p:extLst>
      <p:ext uri="{BB962C8B-B14F-4D97-AF65-F5344CB8AC3E}">
        <p14:creationId xmlns:p14="http://schemas.microsoft.com/office/powerpoint/2010/main" val="978095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0F4A6D7-0F56-4529-BEE3-F7E67689DE5A}" type="slidenum">
              <a:rPr lang="en-US" sz="1200">
                <a:solidFill>
                  <a:prstClr val="black"/>
                </a:solidFill>
              </a:rPr>
              <a:pPr eaLnBrk="1" hangingPunct="1"/>
              <a:t>23</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0F4A6D7-0F56-4529-BEE3-F7E67689DE5A}" type="slidenum">
              <a:rPr lang="en-US" sz="1200">
                <a:solidFill>
                  <a:prstClr val="black"/>
                </a:solidFill>
              </a:rPr>
              <a:pPr eaLnBrk="1" hangingPunct="1"/>
              <a:t>24</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SG"/>
          </a:p>
        </p:txBody>
      </p:sp>
    </p:spTree>
    <p:extLst>
      <p:ext uri="{BB962C8B-B14F-4D97-AF65-F5344CB8AC3E}">
        <p14:creationId xmlns:p14="http://schemas.microsoft.com/office/powerpoint/2010/main" val="334599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80F4A6D7-0F56-4529-BEE3-F7E67689DE5A}" type="slidenum">
              <a:rPr lang="en-US" sz="1200">
                <a:solidFill>
                  <a:prstClr val="black"/>
                </a:solidFill>
              </a:rPr>
              <a:pPr eaLnBrk="1" hangingPunct="1"/>
              <a:t>25</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E0A60611-1357-448E-A872-C9B253AB4935}" type="slidenum">
              <a:rPr lang="en-US" sz="1200">
                <a:solidFill>
                  <a:prstClr val="black"/>
                </a:solidFill>
              </a:rPr>
              <a:pPr eaLnBrk="1" hangingPunct="1"/>
              <a:t>5</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296BFE1D-8766-4354-B8F6-461AC3AA718D}" type="slidenum">
              <a:rPr lang="en-US" sz="1200">
                <a:solidFill>
                  <a:prstClr val="black"/>
                </a:solidFill>
              </a:rPr>
              <a:pPr eaLnBrk="1" hangingPunct="1"/>
              <a:t>6</a:t>
            </a:fld>
            <a:endParaRPr lang="en-US" sz="12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49FAE909-91F5-4A52-84C7-1C27B9DE87E8}" type="slidenum">
              <a:rPr lang="en-US" sz="1200">
                <a:solidFill>
                  <a:prstClr val="black"/>
                </a:solidFill>
              </a:rPr>
              <a:pPr eaLnBrk="1" hangingPunct="1"/>
              <a:t>7</a:t>
            </a:fld>
            <a:endParaRPr lang="en-US" sz="12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SG"/>
          </a:p>
        </p:txBody>
      </p:sp>
    </p:spTree>
    <p:extLst>
      <p:ext uri="{BB962C8B-B14F-4D97-AF65-F5344CB8AC3E}">
        <p14:creationId xmlns:p14="http://schemas.microsoft.com/office/powerpoint/2010/main" val="71232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49FAE909-91F5-4A52-84C7-1C27B9DE87E8}" type="slidenum">
              <a:rPr lang="en-US" sz="1200">
                <a:solidFill>
                  <a:prstClr val="black"/>
                </a:solidFill>
              </a:rPr>
              <a:pPr eaLnBrk="1" hangingPunct="1"/>
              <a:t>8</a:t>
            </a:fld>
            <a:endParaRPr lang="en-US" sz="12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CC40CE0C-974D-45EA-BF47-58A31E4D2E72}" type="slidenum">
              <a:rPr lang="en-US" sz="1200">
                <a:solidFill>
                  <a:prstClr val="black"/>
                </a:solidFill>
              </a:rPr>
              <a:pPr eaLnBrk="1" hangingPunct="1"/>
              <a:t>9</a:t>
            </a:fld>
            <a:endParaRPr lang="en-US"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D78AB04-474D-4E03-BFE6-833E2BFC84F9}" type="slidenum">
              <a:rPr lang="en-US" sz="1200">
                <a:solidFill>
                  <a:prstClr val="black"/>
                </a:solidFill>
              </a:rPr>
              <a:pPr eaLnBrk="1" hangingPunct="1"/>
              <a:t>10</a:t>
            </a:fld>
            <a:endParaRPr 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S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1D78AB04-474D-4E03-BFE6-833E2BFC84F9}" type="slidenum">
              <a:rPr lang="en-US" sz="1200">
                <a:solidFill>
                  <a:prstClr val="black"/>
                </a:solidFill>
              </a:rPr>
              <a:pPr eaLnBrk="1" hangingPunct="1"/>
              <a:t>12</a:t>
            </a:fld>
            <a:endParaRPr 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SG"/>
          </a:p>
        </p:txBody>
      </p:sp>
    </p:spTree>
    <p:extLst>
      <p:ext uri="{BB962C8B-B14F-4D97-AF65-F5344CB8AC3E}">
        <p14:creationId xmlns:p14="http://schemas.microsoft.com/office/powerpoint/2010/main" val="26146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5C582D-ED9E-4CE4-B417-FF92E3B208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02279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80AAEB-2F15-42A8-A657-A2CCEFB380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03553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40049C-931B-40C4-8CC6-E40C914B5D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1801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81047F-9088-4659-9512-B279441A85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8150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97290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0769470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613105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2817003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6002186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351664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986284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AA3AC-B3A4-4131-BE78-00E0C09CF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5992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830542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302150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3926058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959316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429673-9E8C-46BA-86A0-786927C6FE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0296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C621EA-BAFC-4E9C-8D65-9D467B8AFE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7190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4916B2-C0CD-4D4E-B42B-8A73196510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1412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D13C66-44BC-420A-AA53-9DB363D8D1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9894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8DE6A4-4074-4CCC-9B74-B8E01FDAE7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8168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CE9D5D-5976-4482-873F-BB0323C01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65552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167DC7-4715-4ED8-B14D-63195E42C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7274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2F47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7BA8209-7D7B-4C46-97CA-FF5FA01A781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2962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920070638"/>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hyperlink" Target="http://rcm.amazon.com/e/cm?t=teachwithmovieso&amp;o=1&amp;p=8&amp;l=as1&amp;asins=076781505X&amp;fc1=000000&amp;IS2=1&amp;lt1=_blank&amp;lc1=0000ff&amp;bc1=000000&amp;bg1=ffffff&amp;f=if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077200" cy="1470025"/>
          </a:xfrm>
        </p:spPr>
        <p:txBody>
          <a:bodyPr/>
          <a:lstStyle/>
          <a:p>
            <a:r>
              <a:rPr lang="ar-JO" sz="5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عيش الحياة الأخلاقية بشكل جيد</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ar-JO"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ومساعدة الآخرين على طول الطريق</a:t>
            </a:r>
            <a:r>
              <a:rPr lang="en-US" sz="3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Subtitle 2"/>
          <p:cNvSpPr>
            <a:spLocks noGrp="1"/>
          </p:cNvSpPr>
          <p:nvPr>
            <p:ph type="subTitle" idx="1"/>
          </p:nvPr>
        </p:nvSpPr>
        <p:spPr/>
        <p:txBody>
          <a:bodyPr/>
          <a:lstStyle/>
          <a:p>
            <a:r>
              <a:rPr lang="ar-JO"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المحاضرة 28</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3D209BF-FE32-CD23-24FD-8CDC7F739470}"/>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لويس وينكلر</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مدرسة شرق آسيا اللاهوتية (سنغافورة)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16190652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23556" name="Text Box 3"/>
          <p:cNvSpPr txBox="1">
            <a:spLocks noChangeArrowheads="1"/>
          </p:cNvSpPr>
          <p:nvPr/>
        </p:nvSpPr>
        <p:spPr bwMode="auto">
          <a:xfrm>
            <a:off x="1143000" y="2438400"/>
            <a:ext cx="8001000" cy="270843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أ. شخصياً</a:t>
            </a: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chemeClr val="bg1">
                    <a:lumMod val="65000"/>
                  </a:schemeClr>
                </a:solidFill>
                <a:effectLst/>
                <a:uLnTx/>
                <a:uFillTx/>
                <a:latin typeface="Arial"/>
                <a:ea typeface="+mn-ea"/>
                <a:cs typeface="Arial"/>
              </a:rPr>
              <a:t>3. دور التوبة والإعتراف</a:t>
            </a:r>
            <a:endParaRPr kumimoji="0" lang="en-US" sz="2800" b="1" i="0" u="none" strike="noStrike" kern="1200" cap="none" spc="0" normalizeH="0" baseline="0" noProof="0" dirty="0">
              <a:ln>
                <a:noFill/>
              </a:ln>
              <a:solidFill>
                <a:schemeClr val="bg1">
                  <a:lumMod val="65000"/>
                </a:schemeClr>
              </a:solidFill>
              <a:effectLst/>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chemeClr val="bg1">
                    <a:lumMod val="65000"/>
                  </a:schemeClr>
                </a:solidFill>
                <a:effectLst/>
                <a:uLnTx/>
                <a:uFillTx/>
                <a:latin typeface="Arial"/>
                <a:ea typeface="+mn-ea"/>
                <a:cs typeface="Arial"/>
              </a:rPr>
              <a:t>أ. مع الله (1 يوحنا 1: 9)</a:t>
            </a: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chemeClr val="bg1">
                    <a:lumMod val="65000"/>
                  </a:schemeClr>
                </a:solidFill>
                <a:effectLst/>
                <a:uLnTx/>
                <a:uFillTx/>
                <a:latin typeface="Arial"/>
                <a:ea typeface="+mn-ea"/>
                <a:cs typeface="Arial"/>
              </a:rPr>
              <a:t>ب. مع الآخرين (يعقوب 5: 16)</a:t>
            </a:r>
            <a:endParaRPr kumimoji="0" lang="en-US" sz="1800" b="1" i="0" u="none" strike="noStrike" kern="1200" cap="none" spc="0" normalizeH="0" baseline="0" noProof="0" dirty="0">
              <a:ln>
                <a:noFill/>
              </a:ln>
              <a:solidFill>
                <a:schemeClr val="bg1">
                  <a:lumMod val="65000"/>
                </a:schemeClr>
              </a:solidFill>
              <a:effectLst/>
              <a:uLnTx/>
              <a:uFillTx/>
              <a:latin typeface="Arial"/>
              <a:ea typeface="+mn-ea"/>
              <a:cs typeface="Arial"/>
            </a:endParaRPr>
          </a:p>
          <a:p>
            <a:pPr marL="457200" lvl="1" indent="0" algn="r" rtl="1" eaLnBrk="1" fontAlgn="base" hangingPunct="1">
              <a:spcBef>
                <a:spcPct val="50000"/>
              </a:spcBef>
              <a:spcAft>
                <a:spcPct val="0"/>
              </a:spcAft>
            </a:pPr>
            <a:r>
              <a:rPr lang="ar-JO" sz="2800" b="1" dirty="0">
                <a:solidFill>
                  <a:srgbClr val="FFFFFF"/>
                </a:solidFill>
              </a:rPr>
              <a:t>4. دور التعود: النمو في الشخصية والفضيلة</a:t>
            </a:r>
            <a:endParaRPr lang="en-US" sz="2800" dirty="0">
              <a:solidFill>
                <a:srgbClr val="FFFFFF"/>
              </a:solidFill>
            </a:endParaRPr>
          </a:p>
        </p:txBody>
      </p:sp>
    </p:spTree>
    <p:extLst>
      <p:ext uri="{BB962C8B-B14F-4D97-AF65-F5344CB8AC3E}">
        <p14:creationId xmlns:p14="http://schemas.microsoft.com/office/powerpoint/2010/main" val="25957948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560A3-7B51-6C48-8316-035B1EB0EBED}"/>
              </a:ext>
            </a:extLst>
          </p:cNvPr>
          <p:cNvSpPr>
            <a:spLocks noGrp="1"/>
          </p:cNvSpPr>
          <p:nvPr>
            <p:ph idx="1"/>
          </p:nvPr>
        </p:nvSpPr>
        <p:spPr>
          <a:xfrm>
            <a:off x="304800" y="228600"/>
            <a:ext cx="8534400" cy="5181600"/>
          </a:xfrm>
          <a:ln w="63500">
            <a:solidFill>
              <a:srgbClr val="FFFF00"/>
            </a:solidFill>
          </a:ln>
        </p:spPr>
        <p:txBody>
          <a:bodyPr/>
          <a:lstStyle/>
          <a:p>
            <a:pPr marL="0" indent="0" algn="r" rtl="1">
              <a:buNone/>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بما أن التطور الأخلاقي مستمر ولا يمكن إيقافه، فمن الضروري أن نبني عادات جيدة عن عمد، فالمسألة ليست ما إذا كنا نتعلم الأخلاق أم لا، بل ما هو نوع الأخلاق الذي نتعلمه وكيف يمكننا تعزيز النمو الإيجابي وليس السلبي على أفضل وجه.</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indent="0">
              <a:buNone/>
            </a:pP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indent="0" algn="ctr">
              <a:buNone/>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مارفن أوكسنهام، الشخصية والفضيلة في التعليم اللاهوتي، 338-39</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5" name="Picture 4" descr="A person smiling for the camera&#10;&#10;Description automatically generated">
            <a:extLst>
              <a:ext uri="{FF2B5EF4-FFF2-40B4-BE49-F238E27FC236}">
                <a16:creationId xmlns:a16="http://schemas.microsoft.com/office/drawing/2014/main" id="{F5639709-7F23-1C4D-AB61-589A018F6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5257800"/>
            <a:ext cx="1600200" cy="1600200"/>
          </a:xfrm>
          <a:prstGeom prst="rect">
            <a:avLst/>
          </a:prstGeom>
        </p:spPr>
      </p:pic>
    </p:spTree>
    <p:extLst>
      <p:ext uri="{BB962C8B-B14F-4D97-AF65-F5344CB8AC3E}">
        <p14:creationId xmlns:p14="http://schemas.microsoft.com/office/powerpoint/2010/main" val="18411943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accountabilit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l="1965" t="11154" r="1965" b="11154"/>
          <a:stretch>
            <a:fillRect/>
          </a:stretch>
        </p:blipFill>
        <p:spPr bwMode="auto">
          <a:xfrm>
            <a:off x="0" y="0"/>
            <a:ext cx="915035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5394"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23556" name="Text Box 3"/>
          <p:cNvSpPr txBox="1">
            <a:spLocks noChangeArrowheads="1"/>
          </p:cNvSpPr>
          <p:nvPr/>
        </p:nvSpPr>
        <p:spPr bwMode="auto">
          <a:xfrm>
            <a:off x="1143000" y="2438400"/>
            <a:ext cx="8001000" cy="123110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أ. شخصياً</a:t>
            </a: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a:p>
            <a:pPr marL="457200" lvl="1" indent="0" algn="r" rtl="1" eaLnBrk="1" fontAlgn="base" hangingPunct="1">
              <a:spcBef>
                <a:spcPct val="50000"/>
              </a:spcBef>
              <a:spcAft>
                <a:spcPct val="0"/>
              </a:spcAft>
            </a:pPr>
            <a:r>
              <a:rPr lang="ar-JO" sz="2800" b="1" dirty="0">
                <a:solidFill>
                  <a:srgbClr val="FFFFFF"/>
                </a:solidFill>
              </a:rPr>
              <a:t>5. دور المحاسبية (جامعة 4: 9-12)</a:t>
            </a:r>
            <a:endParaRPr lang="en-US" sz="2800" dirty="0">
              <a:solidFill>
                <a:srgbClr val="FFFFFF"/>
              </a:solidFill>
            </a:endParaRPr>
          </a:p>
        </p:txBody>
      </p:sp>
    </p:spTree>
    <p:extLst>
      <p:ext uri="{BB962C8B-B14F-4D97-AF65-F5344CB8AC3E}">
        <p14:creationId xmlns:p14="http://schemas.microsoft.com/office/powerpoint/2010/main" val="7884458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5394"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23556" name="Text Box 3"/>
          <p:cNvSpPr txBox="1">
            <a:spLocks noChangeArrowheads="1"/>
          </p:cNvSpPr>
          <p:nvPr/>
        </p:nvSpPr>
        <p:spPr bwMode="auto">
          <a:xfrm>
            <a:off x="1143000" y="2438400"/>
            <a:ext cx="8001000"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algn="r" rtl="1" eaLnBrk="1" fontAlgn="base" hangingPunct="1">
              <a:spcBef>
                <a:spcPct val="50000"/>
              </a:spcBef>
              <a:spcAft>
                <a:spcPct val="0"/>
              </a:spcAft>
            </a:pPr>
            <a:r>
              <a:rPr lang="ar-JO" sz="3200" b="1" dirty="0">
                <a:solidFill>
                  <a:srgbClr val="FFFFFF"/>
                </a:solidFill>
              </a:rPr>
              <a:t>ب. مجتمعياً (عبرانيين 10: 24-25)</a:t>
            </a:r>
            <a:endParaRPr lang="en-US" sz="2800" dirty="0">
              <a:solidFill>
                <a:srgbClr val="FFFFFF"/>
              </a:solidFill>
            </a:endParaRPr>
          </a:p>
        </p:txBody>
      </p:sp>
    </p:spTree>
    <p:extLst>
      <p:ext uri="{BB962C8B-B14F-4D97-AF65-F5344CB8AC3E}">
        <p14:creationId xmlns:p14="http://schemas.microsoft.com/office/powerpoint/2010/main" val="37517285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304800" y="228600"/>
            <a:ext cx="8534400" cy="2209800"/>
          </a:xfrm>
        </p:spPr>
        <p:txBody>
          <a:bodyPr/>
          <a:lstStyle/>
          <a:p>
            <a:pPr eaLnBrk="1" hangingPunct="1">
              <a:defRPr/>
            </a:pPr>
            <a:r>
              <a:rPr lang="ar-JO" sz="5000" b="1" dirty="0">
                <a:solidFill>
                  <a:schemeClr val="bg1"/>
                </a:solidFill>
                <a:effectLst>
                  <a:outerShdw blurRad="38100" dist="38100" dir="2700000" algn="tl">
                    <a:srgbClr val="000000"/>
                  </a:outerShdw>
                </a:effectLst>
              </a:rPr>
              <a:t>3. مساعدة الآخرين على طول الطريق</a:t>
            </a:r>
            <a:endParaRPr lang="en-US" sz="5000" dirty="0">
              <a:solidFill>
                <a:schemeClr val="bg1"/>
              </a:solidFill>
            </a:endParaRPr>
          </a:p>
        </p:txBody>
      </p:sp>
    </p:spTree>
    <p:extLst>
      <p:ext uri="{BB962C8B-B14F-4D97-AF65-F5344CB8AC3E}">
        <p14:creationId xmlns:p14="http://schemas.microsoft.com/office/powerpoint/2010/main" val="9270780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27576-Altar-inside-the-church-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6418" name="Rectangle 2"/>
          <p:cNvSpPr>
            <a:spLocks noGrp="1" noChangeArrowheads="1"/>
          </p:cNvSpPr>
          <p:nvPr>
            <p:ph type="title"/>
          </p:nvPr>
        </p:nvSpPr>
        <p:spPr>
          <a:xfrm>
            <a:off x="304800" y="228600"/>
            <a:ext cx="85344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24580" name="Text Box 3"/>
          <p:cNvSpPr txBox="1">
            <a:spLocks noChangeArrowheads="1"/>
          </p:cNvSpPr>
          <p:nvPr/>
        </p:nvSpPr>
        <p:spPr bwMode="auto">
          <a:xfrm>
            <a:off x="1143000" y="2438400"/>
            <a:ext cx="8001000"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algn="r" rtl="1" eaLnBrk="1" fontAlgn="base" hangingPunct="1">
              <a:spcBef>
                <a:spcPct val="50000"/>
              </a:spcBef>
              <a:spcAft>
                <a:spcPct val="0"/>
              </a:spcAft>
            </a:pPr>
            <a:r>
              <a:rPr lang="ar-JO" sz="3200" b="1" dirty="0">
                <a:solidFill>
                  <a:srgbClr val="FFFFFF"/>
                </a:solidFill>
              </a:rPr>
              <a:t>أ. في الكنيسة: التأديب الكنسي (متى 18: 15-18)</a:t>
            </a:r>
            <a:endParaRPr lang="en-US" sz="3200" b="1" dirty="0">
              <a:solidFill>
                <a:srgbClr val="FFFFFF"/>
              </a:solidFill>
            </a:endParaRPr>
          </a:p>
        </p:txBody>
      </p:sp>
    </p:spTree>
    <p:extLst>
      <p:ext uri="{BB962C8B-B14F-4D97-AF65-F5344CB8AC3E}">
        <p14:creationId xmlns:p14="http://schemas.microsoft.com/office/powerpoint/2010/main" val="556941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HandsWorld%20sm"/>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3876" t="3534" r="3876" b="27799"/>
          <a:stretch/>
        </p:blipFill>
        <p:spPr bwMode="auto">
          <a:xfrm>
            <a:off x="0" y="-1588"/>
            <a:ext cx="9140824"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7442" name="Rectangle 2"/>
          <p:cNvSpPr>
            <a:spLocks noGrp="1" noChangeArrowheads="1"/>
          </p:cNvSpPr>
          <p:nvPr>
            <p:ph type="title"/>
          </p:nvPr>
        </p:nvSpPr>
        <p:spPr>
          <a:xfrm>
            <a:off x="304800" y="228600"/>
            <a:ext cx="85344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25604" name="Text Box 3"/>
          <p:cNvSpPr txBox="1">
            <a:spLocks noChangeArrowheads="1"/>
          </p:cNvSpPr>
          <p:nvPr/>
        </p:nvSpPr>
        <p:spPr bwMode="auto">
          <a:xfrm>
            <a:off x="1143000" y="2438400"/>
            <a:ext cx="8001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fontAlgn="base" hangingPunct="1">
              <a:spcBef>
                <a:spcPct val="50000"/>
              </a:spcBef>
              <a:spcAft>
                <a:spcPct val="0"/>
              </a:spcAft>
              <a:buAutoNum type="alphaUcPeriod"/>
            </a:pPr>
            <a:r>
              <a:rPr lang="en-US" sz="3200" b="1" i="1" dirty="0">
                <a:solidFill>
                  <a:srgbClr val="B2B2B2"/>
                </a:solidFill>
              </a:rPr>
              <a:t>Within the Church: Church Discipline (Matthew 18:15-18)</a:t>
            </a:r>
          </a:p>
          <a:p>
            <a:pPr marL="514350" indent="-514350" eaLnBrk="1" fontAlgn="base" hangingPunct="1">
              <a:spcBef>
                <a:spcPct val="50000"/>
              </a:spcBef>
              <a:spcAft>
                <a:spcPct val="0"/>
              </a:spcAft>
              <a:buAutoNum type="alphaUcPeriod"/>
            </a:pPr>
            <a:r>
              <a:rPr lang="en-US" sz="3200" b="1" i="1" dirty="0">
                <a:solidFill>
                  <a:srgbClr val="FFFFFF"/>
                </a:solidFill>
              </a:rPr>
              <a:t>Within the World</a:t>
            </a:r>
          </a:p>
        </p:txBody>
      </p:sp>
    </p:spTree>
    <p:extLst>
      <p:ext uri="{BB962C8B-B14F-4D97-AF65-F5344CB8AC3E}">
        <p14:creationId xmlns:p14="http://schemas.microsoft.com/office/powerpoint/2010/main" val="1405007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p:nvPr>
        </p:nvSpPr>
        <p:spPr>
          <a:xfrm>
            <a:off x="304800" y="228600"/>
            <a:ext cx="85344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25604" name="Text Box 3"/>
          <p:cNvSpPr txBox="1">
            <a:spLocks noChangeArrowheads="1"/>
          </p:cNvSpPr>
          <p:nvPr/>
        </p:nvSpPr>
        <p:spPr bwMode="auto">
          <a:xfrm>
            <a:off x="1143000" y="2438400"/>
            <a:ext cx="8001000" cy="196977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a:ea typeface="+mn-ea"/>
                <a:cs typeface="Arial"/>
              </a:rPr>
              <a:t>أ. في الكنيسة: التأديب الكنسي (متى 18: 15-18)</a:t>
            </a:r>
            <a:endParaRPr kumimoji="0" lang="en-US" sz="3200" b="1" u="none" strike="noStrike" kern="1200" cap="none" spc="0" normalizeH="0" baseline="0" noProof="0" dirty="0">
              <a:ln>
                <a:noFill/>
              </a:ln>
              <a:solidFill>
                <a:srgbClr val="FFFFFF"/>
              </a:solidFill>
              <a:effectLst/>
              <a:uLnTx/>
              <a:uFillTx/>
              <a:latin typeface="Arial"/>
              <a:ea typeface="+mn-ea"/>
              <a:cs typeface="Arial"/>
            </a:endParaRPr>
          </a:p>
          <a:p>
            <a:pPr marL="0" indent="0" algn="r" rtl="1" eaLnBrk="1" fontAlgn="base" hangingPunct="1">
              <a:spcBef>
                <a:spcPct val="50000"/>
              </a:spcBef>
              <a:spcAft>
                <a:spcPct val="0"/>
              </a:spcAft>
            </a:pPr>
            <a:r>
              <a:rPr lang="ar-JO" sz="3200" b="1" dirty="0">
                <a:solidFill>
                  <a:srgbClr val="FFFFFF"/>
                </a:solidFill>
              </a:rPr>
              <a:t>ب. في العالم</a:t>
            </a:r>
            <a:endParaRPr lang="en-US" sz="2800" b="1" dirty="0">
              <a:solidFill>
                <a:srgbClr val="FFFFFF"/>
              </a:solidFill>
            </a:endParaRPr>
          </a:p>
          <a:p>
            <a:pPr marL="914400" lvl="2" indent="0" algn="r" rtl="1" eaLnBrk="1" fontAlgn="base" hangingPunct="1">
              <a:spcBef>
                <a:spcPct val="50000"/>
              </a:spcBef>
              <a:spcAft>
                <a:spcPct val="0"/>
              </a:spcAft>
            </a:pPr>
            <a:r>
              <a:rPr lang="ar-JO" sz="2800" b="1" dirty="0">
                <a:solidFill>
                  <a:srgbClr val="FFFFFF"/>
                </a:solidFill>
              </a:rPr>
              <a:t>1. الصلاة والكرازة</a:t>
            </a:r>
            <a:endParaRPr lang="en-US" sz="2800" b="1" dirty="0">
              <a:solidFill>
                <a:srgbClr val="FFFFFF"/>
              </a:solidFill>
            </a:endParaRPr>
          </a:p>
        </p:txBody>
      </p:sp>
    </p:spTree>
    <p:extLst>
      <p:ext uri="{BB962C8B-B14F-4D97-AF65-F5344CB8AC3E}">
        <p14:creationId xmlns:p14="http://schemas.microsoft.com/office/powerpoint/2010/main" val="17680833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conversation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8466" name="Rectangle 2"/>
          <p:cNvSpPr>
            <a:spLocks noGrp="1" noChangeArrowheads="1"/>
          </p:cNvSpPr>
          <p:nvPr>
            <p:ph type="title"/>
          </p:nvPr>
        </p:nvSpPr>
        <p:spPr>
          <a:xfrm>
            <a:off x="304800" y="228600"/>
            <a:ext cx="85344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26628" name="Text Box 3"/>
          <p:cNvSpPr txBox="1">
            <a:spLocks noChangeArrowheads="1"/>
          </p:cNvSpPr>
          <p:nvPr/>
        </p:nvSpPr>
        <p:spPr bwMode="auto">
          <a:xfrm>
            <a:off x="1143000" y="2438400"/>
            <a:ext cx="8001000" cy="261610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chemeClr val="bg1">
                    <a:lumMod val="65000"/>
                  </a:schemeClr>
                </a:solidFill>
                <a:effectLst/>
                <a:uLnTx/>
                <a:uFillTx/>
                <a:latin typeface="Arial"/>
                <a:ea typeface="+mn-ea"/>
                <a:cs typeface="Arial"/>
              </a:rPr>
              <a:t>أ. في الكنيسة: التأديب الكنسي (متى 18: 15-18)</a:t>
            </a:r>
            <a:endParaRPr kumimoji="0" lang="en-US" sz="3200" b="1" i="0" u="none" strike="noStrike" kern="1200" cap="none" spc="0" normalizeH="0" baseline="0" noProof="0" dirty="0">
              <a:ln>
                <a:noFill/>
              </a:ln>
              <a:solidFill>
                <a:schemeClr val="bg1">
                  <a:lumMod val="65000"/>
                </a:schemeClr>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ب. في العالم</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chemeClr val="bg1">
                    <a:lumMod val="65000"/>
                  </a:schemeClr>
                </a:solidFill>
                <a:effectLst/>
                <a:uLnTx/>
                <a:uFillTx/>
                <a:latin typeface="Arial"/>
                <a:ea typeface="+mn-ea"/>
                <a:cs typeface="Arial"/>
              </a:rPr>
              <a:t>1. الصلاة والكرازة</a:t>
            </a:r>
            <a:endParaRPr lang="en-US" sz="2800" b="1" dirty="0">
              <a:solidFill>
                <a:srgbClr val="FFFFFF"/>
              </a:solidFill>
            </a:endParaRPr>
          </a:p>
          <a:p>
            <a:pPr marL="914400" lvl="2" indent="0" algn="r" rtl="1" eaLnBrk="1" fontAlgn="base" hangingPunct="1">
              <a:spcBef>
                <a:spcPct val="50000"/>
              </a:spcBef>
              <a:spcAft>
                <a:spcPct val="0"/>
              </a:spcAft>
            </a:pPr>
            <a:r>
              <a:rPr lang="ar-JO" sz="2800" b="1" dirty="0">
                <a:solidFill>
                  <a:srgbClr val="FFFFFF"/>
                </a:solidFill>
              </a:rPr>
              <a:t>2. المسار الأخلاقي</a:t>
            </a:r>
            <a:endParaRPr lang="en-US" sz="2800" b="1" dirty="0">
              <a:solidFill>
                <a:srgbClr val="FFFFFF"/>
              </a:solidFill>
            </a:endParaRPr>
          </a:p>
        </p:txBody>
      </p:sp>
    </p:spTree>
    <p:extLst>
      <p:ext uri="{BB962C8B-B14F-4D97-AF65-F5344CB8AC3E}">
        <p14:creationId xmlns:p14="http://schemas.microsoft.com/office/powerpoint/2010/main" val="141301146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animal-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09800"/>
            <a:ext cx="20208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9" descr="the-plag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fyodor-dostoevsky-crime-and-punishment-cd-unabridged-audio-book-1289-p"/>
          <p:cNvPicPr>
            <a:picLocks noChangeAspect="1" noChangeArrowheads="1"/>
          </p:cNvPicPr>
          <p:nvPr/>
        </p:nvPicPr>
        <p:blipFill>
          <a:blip r:embed="rId5">
            <a:extLst>
              <a:ext uri="{28A0092B-C50C-407E-A947-70E740481C1C}">
                <a14:useLocalDpi xmlns:a14="http://schemas.microsoft.com/office/drawing/2010/main" val="0"/>
              </a:ext>
            </a:extLst>
          </a:blip>
          <a:srcRect l="17999" t="2000" r="18001" b="3600"/>
          <a:stretch>
            <a:fillRect/>
          </a:stretch>
        </p:blipFill>
        <p:spPr bwMode="auto">
          <a:xfrm>
            <a:off x="7077075" y="0"/>
            <a:ext cx="20669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1" descr="LordOfTheFliesBook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3733800"/>
            <a:ext cx="20145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tale_of_two_cities_book"/>
          <p:cNvPicPr>
            <a:picLocks noChangeAspect="1" noChangeArrowheads="1"/>
          </p:cNvPicPr>
          <p:nvPr/>
        </p:nvPicPr>
        <p:blipFill>
          <a:blip r:embed="rId7">
            <a:extLst>
              <a:ext uri="{28A0092B-C50C-407E-A947-70E740481C1C}">
                <a14:useLocalDpi xmlns:a14="http://schemas.microsoft.com/office/drawing/2010/main" val="0"/>
              </a:ext>
            </a:extLst>
          </a:blip>
          <a:srcRect r="1558" b="3600"/>
          <a:stretch>
            <a:fillRect/>
          </a:stretch>
        </p:blipFill>
        <p:spPr bwMode="auto">
          <a:xfrm>
            <a:off x="0" y="3657600"/>
            <a:ext cx="2000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610" name="Rectangle 2"/>
          <p:cNvSpPr>
            <a:spLocks noGrp="1" noChangeArrowheads="1"/>
          </p:cNvSpPr>
          <p:nvPr>
            <p:ph type="title"/>
          </p:nvPr>
        </p:nvSpPr>
        <p:spPr>
          <a:xfrm>
            <a:off x="381000" y="228600"/>
            <a:ext cx="84582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27656" name="Text Box 3"/>
          <p:cNvSpPr txBox="1">
            <a:spLocks noChangeArrowheads="1"/>
          </p:cNvSpPr>
          <p:nvPr/>
        </p:nvSpPr>
        <p:spPr bwMode="auto">
          <a:xfrm>
            <a:off x="1143000" y="2438400"/>
            <a:ext cx="8001000" cy="32624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lumMod val="65000"/>
                  </a:srgbClr>
                </a:solidFill>
                <a:effectLst/>
                <a:uLnTx/>
                <a:uFillTx/>
                <a:latin typeface="Arial"/>
                <a:ea typeface="+mn-ea"/>
                <a:cs typeface="Arial"/>
              </a:rPr>
              <a:t>أ. في الكنيسة: التأديب الكنسي (متى 18: 15-18)</a:t>
            </a:r>
            <a:endParaRPr kumimoji="0" lang="en-US" sz="3200" b="1" i="0" u="none" strike="noStrike" kern="1200" cap="none" spc="0" normalizeH="0" baseline="0" noProof="0" dirty="0">
              <a:ln>
                <a:noFill/>
              </a:ln>
              <a:solidFill>
                <a:srgbClr val="FFFFFF">
                  <a:lumMod val="65000"/>
                </a:srgbClr>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ب. في العالم</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chemeClr val="bg1">
                    <a:lumMod val="65000"/>
                  </a:schemeClr>
                </a:solidFill>
                <a:effectLst/>
                <a:uLnTx/>
                <a:uFillTx/>
                <a:latin typeface="Arial"/>
                <a:ea typeface="+mn-ea"/>
                <a:cs typeface="Arial"/>
              </a:rPr>
              <a:t>1. الصلاة والكرازة</a:t>
            </a:r>
            <a:endParaRPr kumimoji="0" lang="en-US" sz="2800" b="1" i="0" u="none" strike="noStrike" kern="1200" cap="none" spc="0" normalizeH="0" baseline="0" noProof="0" dirty="0">
              <a:ln>
                <a:noFill/>
              </a:ln>
              <a:solidFill>
                <a:schemeClr val="bg1">
                  <a:lumMod val="65000"/>
                </a:schemeClr>
              </a:solidFill>
              <a:effectLst/>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chemeClr val="bg1">
                    <a:lumMod val="65000"/>
                  </a:schemeClr>
                </a:solidFill>
                <a:effectLst/>
                <a:uLnTx/>
                <a:uFillTx/>
                <a:latin typeface="Arial"/>
                <a:ea typeface="+mn-ea"/>
                <a:cs typeface="Arial"/>
              </a:rPr>
              <a:t>2. المسار الأخلاقي</a:t>
            </a:r>
            <a:endParaRPr kumimoji="0" lang="en-US" sz="2800" b="1" i="0" u="none" strike="noStrike" kern="1200" cap="none" spc="0" normalizeH="0" baseline="0" noProof="0" dirty="0">
              <a:ln>
                <a:noFill/>
              </a:ln>
              <a:solidFill>
                <a:schemeClr val="bg1">
                  <a:lumMod val="65000"/>
                </a:schemeClr>
              </a:solidFill>
              <a:effectLst/>
              <a:uLnTx/>
              <a:uFillTx/>
              <a:latin typeface="Arial"/>
              <a:ea typeface="+mn-ea"/>
              <a:cs typeface="Arial"/>
            </a:endParaRPr>
          </a:p>
          <a:p>
            <a:pPr marL="914400" lvl="2" indent="0" algn="r" rtl="1" eaLnBrk="1" fontAlgn="base" hangingPunct="1">
              <a:spcBef>
                <a:spcPct val="50000"/>
              </a:spcBef>
              <a:spcAft>
                <a:spcPct val="0"/>
              </a:spcAft>
            </a:pPr>
            <a:r>
              <a:rPr lang="ar-JO" sz="2800" b="1" dirty="0">
                <a:solidFill>
                  <a:srgbClr val="FFFFFF"/>
                </a:solidFill>
              </a:rPr>
              <a:t>3. الأدب الأخلاقي، الأفلام، الفنون والموسيقى</a:t>
            </a:r>
            <a:endParaRPr lang="en-US" sz="2800" b="1" dirty="0">
              <a:solidFill>
                <a:srgbClr val="FFFFFF"/>
              </a:solidFill>
            </a:endParaRPr>
          </a:p>
        </p:txBody>
      </p:sp>
    </p:spTree>
    <p:extLst>
      <p:ext uri="{BB962C8B-B14F-4D97-AF65-F5344CB8AC3E}">
        <p14:creationId xmlns:p14="http://schemas.microsoft.com/office/powerpoint/2010/main" val="12920556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5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مقدمة</a:t>
            </a:r>
            <a:endParaRPr lang="en-US" sz="5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1844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3635"/>
            <a:ext cx="1981200" cy="29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descr="saving_private_ryan_po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514600"/>
            <a:ext cx="16351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rimson_t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963" y="4772025"/>
            <a:ext cx="157003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count-of-monte-cristo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9038" y="0"/>
            <a:ext cx="16049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les-miserables-DVDcov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097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610" name="Rectangle 2"/>
          <p:cNvSpPr>
            <a:spLocks noGrp="1" noChangeArrowheads="1"/>
          </p:cNvSpPr>
          <p:nvPr>
            <p:ph type="title"/>
          </p:nvPr>
        </p:nvSpPr>
        <p:spPr>
          <a:xfrm>
            <a:off x="381000" y="228600"/>
            <a:ext cx="84582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27656" name="Text Box 3"/>
          <p:cNvSpPr txBox="1">
            <a:spLocks noChangeArrowheads="1"/>
          </p:cNvSpPr>
          <p:nvPr/>
        </p:nvSpPr>
        <p:spPr bwMode="auto">
          <a:xfrm>
            <a:off x="1143000" y="2438400"/>
            <a:ext cx="8001000" cy="326243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lumMod val="65000"/>
                  </a:srgbClr>
                </a:solidFill>
                <a:uLnTx/>
                <a:uFillTx/>
                <a:latin typeface="Arial"/>
                <a:ea typeface="+mn-ea"/>
                <a:cs typeface="Arial"/>
              </a:rPr>
              <a:t>أ. في الكنيسة: التأديب الكنسي (متى 18: 15-18)</a:t>
            </a:r>
            <a:endParaRPr kumimoji="0" lang="en-US" sz="3200" b="1" i="0" u="none" strike="noStrike" kern="1200" cap="none" spc="0" normalizeH="0" baseline="0" noProof="0" dirty="0">
              <a:ln>
                <a:noFill/>
              </a:ln>
              <a:solidFill>
                <a:srgbClr val="FFFFFF">
                  <a:lumMod val="65000"/>
                </a:srgbClr>
              </a:solidFill>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uLnTx/>
                <a:uFillTx/>
                <a:latin typeface="Arial"/>
                <a:ea typeface="+mn-ea"/>
                <a:cs typeface="Arial"/>
              </a:rPr>
              <a:t>ب. في العالم</a:t>
            </a:r>
            <a:endParaRPr kumimoji="0" lang="en-US" sz="2800" b="1" i="0" u="none" strike="noStrike" kern="1200" cap="none" spc="0" normalizeH="0" baseline="0" noProof="0" dirty="0">
              <a:ln>
                <a:noFill/>
              </a:ln>
              <a:solidFill>
                <a:srgbClr val="FFFFFF"/>
              </a:solidFill>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lumMod val="65000"/>
                  </a:srgbClr>
                </a:solidFill>
                <a:uLnTx/>
                <a:uFillTx/>
                <a:latin typeface="Arial"/>
                <a:ea typeface="+mn-ea"/>
                <a:cs typeface="Arial"/>
              </a:rPr>
              <a:t>1. الصلاة والكرازة</a:t>
            </a:r>
            <a:endParaRPr kumimoji="0" lang="en-US" sz="2800" b="1" i="0" u="none" strike="noStrike" kern="1200" cap="none" spc="0" normalizeH="0" baseline="0" noProof="0" dirty="0">
              <a:ln>
                <a:noFill/>
              </a:ln>
              <a:solidFill>
                <a:srgbClr val="FFFFFF">
                  <a:lumMod val="65000"/>
                </a:srgbClr>
              </a:solidFill>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lumMod val="65000"/>
                  </a:srgbClr>
                </a:solidFill>
                <a:uLnTx/>
                <a:uFillTx/>
                <a:latin typeface="Arial"/>
                <a:ea typeface="+mn-ea"/>
                <a:cs typeface="Arial"/>
              </a:rPr>
              <a:t>2. المسار الأخلاقي</a:t>
            </a:r>
            <a:endParaRPr kumimoji="0" lang="en-US" sz="2800" b="1" i="0" u="none" strike="noStrike" kern="1200" cap="none" spc="0" normalizeH="0" baseline="0" noProof="0" dirty="0">
              <a:ln>
                <a:noFill/>
              </a:ln>
              <a:solidFill>
                <a:srgbClr val="FFFFFF">
                  <a:lumMod val="65000"/>
                </a:srgbClr>
              </a:solidFill>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uLnTx/>
                <a:uFillTx/>
                <a:latin typeface="Arial"/>
                <a:ea typeface="+mn-ea"/>
                <a:cs typeface="Arial"/>
              </a:rPr>
              <a:t>3. الأدب الأخلاقي، الأفلام، الفنون والموسيقى</a:t>
            </a:r>
            <a:endParaRPr kumimoji="0" lang="en-US" sz="2800" b="1" i="0" u="none" strike="noStrike" kern="1200" cap="none" spc="0" normalizeH="0" baseline="0" noProof="0" dirty="0">
              <a:ln>
                <a:noFill/>
              </a:ln>
              <a:solidFill>
                <a:srgbClr val="FFFFFF"/>
              </a:solidFill>
              <a:uLnTx/>
              <a:uFillTx/>
              <a:latin typeface="Arial"/>
              <a:ea typeface="+mn-ea"/>
              <a:cs typeface="Arial"/>
            </a:endParaRPr>
          </a:p>
        </p:txBody>
      </p:sp>
    </p:spTree>
    <p:extLst>
      <p:ext uri="{BB962C8B-B14F-4D97-AF65-F5344CB8AC3E}">
        <p14:creationId xmlns:p14="http://schemas.microsoft.com/office/powerpoint/2010/main" val="29256035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7" descr="n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238" y="0"/>
            <a:ext cx="1401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5" descr="colson_charles_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04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9527" name="Rectangle 39"/>
          <p:cNvSpPr>
            <a:spLocks noChangeArrowheads="1"/>
          </p:cNvSpPr>
          <p:nvPr/>
        </p:nvSpPr>
        <p:spPr bwMode="auto">
          <a:xfrm>
            <a:off x="304800" y="2143125"/>
            <a:ext cx="8610600" cy="3416320"/>
          </a:xfrm>
          <a:prstGeom prst="rect">
            <a:avLst/>
          </a:prstGeom>
          <a:noFill/>
          <a:ln w="635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defRPr/>
            </a:pPr>
            <a:r>
              <a:rPr lang="ar-JO" b="1" dirty="0">
                <a:solidFill>
                  <a:srgbClr val="FFFF00"/>
                </a:solidFill>
                <a:latin typeface="Arial" panose="020B0604020202020204" pitchFamily="34" charset="0"/>
                <a:cs typeface="Arial" panose="020B0604020202020204" pitchFamily="34" charset="0"/>
              </a:rPr>
              <a:t>في الماضي كان من الممكن أن يتحدى المرء نقطة أخلاقية من خلال الحجة المنطقية، مناشداً المعايير المقبولة عموماً للصواب والخطأ، ولكن اليوم كما اكتشفت إلقاء المحاضرات في الجامعات، لم يتعرض الشباب قط للفلسفة الأخلاقية، بل يتم تلقينهم بدلاً من ذلك منظوراً يتعامل مع الأخلاق باعتبارها واحدة من الإستراتيجيات العديدة للتنمية الذاتية.</a:t>
            </a:r>
            <a:endParaRPr lang="en-US" b="1" dirty="0">
              <a:solidFill>
                <a:srgbClr val="FFFF00"/>
              </a:solidFill>
              <a:latin typeface="Arial" panose="020B0604020202020204" pitchFamily="34" charset="0"/>
              <a:cs typeface="Arial" panose="020B0604020202020204" pitchFamily="34" charset="0"/>
            </a:endParaRPr>
          </a:p>
          <a:p>
            <a:pPr fontAlgn="base">
              <a:spcBef>
                <a:spcPct val="0"/>
              </a:spcBef>
              <a:spcAft>
                <a:spcPct val="0"/>
              </a:spcAft>
              <a:defRPr/>
            </a:pPr>
            <a:endParaRPr lang="en-US" b="1" dirty="0">
              <a:solidFill>
                <a:srgbClr val="FFFF00"/>
              </a:solidFill>
              <a:latin typeface="Arial" panose="020B0604020202020204" pitchFamily="34" charset="0"/>
              <a:cs typeface="Arial" panose="020B0604020202020204" pitchFamily="34" charset="0"/>
            </a:endParaRPr>
          </a:p>
          <a:p>
            <a:pPr algn="r" rtl="1" fontAlgn="base">
              <a:spcBef>
                <a:spcPct val="0"/>
              </a:spcBef>
              <a:spcAft>
                <a:spcPct val="0"/>
              </a:spcAft>
              <a:defRPr/>
            </a:pPr>
            <a:r>
              <a:rPr lang="ar-JO" b="1" dirty="0">
                <a:solidFill>
                  <a:srgbClr val="FFFF00"/>
                </a:solidFill>
                <a:latin typeface="Arial" panose="020B0604020202020204" pitchFamily="34" charset="0"/>
                <a:cs typeface="Arial" panose="020B0604020202020204" pitchFamily="34" charset="0"/>
              </a:rPr>
              <a:t>النتيجة هي أن الحجج العقلانية لم تعد مجدية . . . . اقترح بيل بينيت أن الناس اليوم منيعون تماماً للفلسفة الأخلاقية ومن المرجح أن يتأثروا بالأدب الأخلاقي . . . . تغيرنا القصص لأنها تصل إلى الشخص بأكمله، وليس فقط إلى القدرة المعرفية، عندما نقرأ نتعرف على الشخصيات التي تظهر الشجاعة والتضحية بالنفس . . . وفي هذه العملية، تتشكل شخصيتنا.</a:t>
            </a:r>
            <a:endParaRPr lang="en-US" b="1" dirty="0">
              <a:solidFill>
                <a:srgbClr val="FFFF00"/>
              </a:solidFill>
              <a:latin typeface="Arial" panose="020B0604020202020204" pitchFamily="34" charset="0"/>
              <a:cs typeface="Arial" panose="020B0604020202020204" pitchFamily="34" charset="0"/>
            </a:endParaRPr>
          </a:p>
          <a:p>
            <a:pPr fontAlgn="base">
              <a:spcBef>
                <a:spcPct val="0"/>
              </a:spcBef>
              <a:spcAft>
                <a:spcPct val="0"/>
              </a:spcAft>
              <a:defRPr/>
            </a:pPr>
            <a:endParaRPr lang="en-US" b="1" dirty="0">
              <a:solidFill>
                <a:srgbClr val="FFFF00"/>
              </a:solidFill>
              <a:latin typeface="Arial" panose="020B0604020202020204" pitchFamily="34" charset="0"/>
              <a:cs typeface="Arial" panose="020B0604020202020204" pitchFamily="34" charset="0"/>
            </a:endParaRPr>
          </a:p>
          <a:p>
            <a:pPr algn="ctr" fontAlgn="base">
              <a:spcBef>
                <a:spcPct val="0"/>
              </a:spcBef>
              <a:spcAft>
                <a:spcPct val="0"/>
              </a:spcAft>
              <a:defRPr/>
            </a:pPr>
            <a:r>
              <a:rPr lang="ar-JO" b="1" dirty="0">
                <a:solidFill>
                  <a:srgbClr val="FFFF00"/>
                </a:solidFill>
                <a:latin typeface="Arial" panose="020B0604020202020204" pitchFamily="34" charset="0"/>
                <a:cs typeface="Arial" panose="020B0604020202020204" pitchFamily="34" charset="0"/>
              </a:rPr>
              <a:t>تشارلز كولسون ونانسي بيرسي في مقالتهما على الصفحة 104 في طبعة 1 آذار 1999 من المسيحية اليوم، بعنوان التعليم الأخلاقي بعد مونيكا.</a:t>
            </a:r>
            <a:endParaRPr lang="en-US"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5409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Which%20wa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1538" name="Rectangle 2"/>
          <p:cNvSpPr>
            <a:spLocks noGrp="1" noChangeArrowheads="1"/>
          </p:cNvSpPr>
          <p:nvPr>
            <p:ph type="title"/>
          </p:nvPr>
        </p:nvSpPr>
        <p:spPr>
          <a:xfrm>
            <a:off x="228600" y="228600"/>
            <a:ext cx="8610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30724" name="Text Box 3"/>
          <p:cNvSpPr txBox="1">
            <a:spLocks noChangeArrowheads="1"/>
          </p:cNvSpPr>
          <p:nvPr/>
        </p:nvSpPr>
        <p:spPr bwMode="auto">
          <a:xfrm>
            <a:off x="914400" y="2286000"/>
            <a:ext cx="7162800" cy="123110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ب. في العالم</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914400" lvl="2" indent="0" algn="r" rtl="1" eaLnBrk="1" fontAlgn="base" hangingPunct="1">
              <a:spcBef>
                <a:spcPct val="50000"/>
              </a:spcBef>
              <a:spcAft>
                <a:spcPct val="0"/>
              </a:spcAft>
            </a:pPr>
            <a:r>
              <a:rPr lang="ar-JO" sz="2800" b="1" dirty="0">
                <a:solidFill>
                  <a:srgbClr val="FFFFFF"/>
                </a:solidFill>
              </a:rPr>
              <a:t>4. المواقف الأخلاقية</a:t>
            </a:r>
            <a:endParaRPr lang="en-US" sz="2800" b="1" dirty="0">
              <a:solidFill>
                <a:srgbClr val="FFFFFF"/>
              </a:solidFill>
            </a:endParaRPr>
          </a:p>
        </p:txBody>
      </p:sp>
    </p:spTree>
    <p:extLst>
      <p:ext uri="{BB962C8B-B14F-4D97-AF65-F5344CB8AC3E}">
        <p14:creationId xmlns:p14="http://schemas.microsoft.com/office/powerpoint/2010/main" val="19765984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82FAB270-9CC9-824B-BFFD-50E0B7D0DD2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tretch>
            <a:fillRect/>
          </a:stretch>
        </p:blipFill>
        <p:spPr>
          <a:xfrm>
            <a:off x="-468923" y="0"/>
            <a:ext cx="10550769" cy="6858000"/>
          </a:xfrm>
          <a:prstGeom prst="rect">
            <a:avLst/>
          </a:prstGeom>
        </p:spPr>
      </p:pic>
      <p:sp>
        <p:nvSpPr>
          <p:cNvPr id="961538" name="Rectangle 2"/>
          <p:cNvSpPr>
            <a:spLocks noGrp="1" noChangeArrowheads="1"/>
          </p:cNvSpPr>
          <p:nvPr>
            <p:ph type="title"/>
          </p:nvPr>
        </p:nvSpPr>
        <p:spPr>
          <a:xfrm>
            <a:off x="304800" y="228600"/>
            <a:ext cx="85344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30724" name="Text Box 3"/>
          <p:cNvSpPr txBox="1">
            <a:spLocks noChangeArrowheads="1"/>
          </p:cNvSpPr>
          <p:nvPr/>
        </p:nvSpPr>
        <p:spPr bwMode="auto">
          <a:xfrm>
            <a:off x="914400" y="2286000"/>
            <a:ext cx="7162800" cy="1877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ب. في العالم</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chemeClr val="bg1">
                    <a:lumMod val="65000"/>
                  </a:schemeClr>
                </a:solidFill>
                <a:effectLst/>
                <a:uLnTx/>
                <a:uFillTx/>
                <a:latin typeface="Arial"/>
                <a:ea typeface="+mn-ea"/>
                <a:cs typeface="Arial"/>
              </a:rPr>
              <a:t>4. المواقف الأخلاقية</a:t>
            </a:r>
            <a:endParaRPr lang="en-US" sz="2800" b="1" dirty="0">
              <a:solidFill>
                <a:srgbClr val="FFFFFF"/>
              </a:solidFill>
            </a:endParaRPr>
          </a:p>
          <a:p>
            <a:pPr marL="914400" lvl="2" indent="0" algn="r" rtl="1" eaLnBrk="1" fontAlgn="base" hangingPunct="1">
              <a:spcBef>
                <a:spcPct val="50000"/>
              </a:spcBef>
              <a:spcAft>
                <a:spcPct val="0"/>
              </a:spcAft>
            </a:pPr>
            <a:r>
              <a:rPr lang="ar-JO" sz="2800" b="1" dirty="0">
                <a:solidFill>
                  <a:srgbClr val="FFFFFF"/>
                </a:solidFill>
              </a:rPr>
              <a:t>5. الخدمة الأخلاقية</a:t>
            </a:r>
            <a:endParaRPr lang="en-US" sz="2800" b="1" dirty="0">
              <a:solidFill>
                <a:srgbClr val="FFFFFF"/>
              </a:solidFill>
            </a:endParaRPr>
          </a:p>
        </p:txBody>
      </p:sp>
    </p:spTree>
    <p:extLst>
      <p:ext uri="{BB962C8B-B14F-4D97-AF65-F5344CB8AC3E}">
        <p14:creationId xmlns:p14="http://schemas.microsoft.com/office/powerpoint/2010/main" val="315182444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1538" name="Rectangle 2"/>
          <p:cNvSpPr>
            <a:spLocks noGrp="1" noChangeArrowheads="1"/>
          </p:cNvSpPr>
          <p:nvPr>
            <p:ph type="title"/>
          </p:nvPr>
        </p:nvSpPr>
        <p:spPr>
          <a:xfrm>
            <a:off x="457200" y="228600"/>
            <a:ext cx="83820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30724" name="Text Box 3"/>
          <p:cNvSpPr txBox="1">
            <a:spLocks noChangeArrowheads="1"/>
          </p:cNvSpPr>
          <p:nvPr/>
        </p:nvSpPr>
        <p:spPr bwMode="auto">
          <a:xfrm>
            <a:off x="914400" y="2286000"/>
            <a:ext cx="7162800" cy="252376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ب. في العالم</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lumMod val="65000"/>
                  </a:srgbClr>
                </a:solidFill>
                <a:effectLst/>
                <a:uLnTx/>
                <a:uFillTx/>
                <a:latin typeface="Arial"/>
                <a:ea typeface="+mn-ea"/>
                <a:cs typeface="Arial"/>
              </a:rPr>
              <a:t>4. المواقف الأخلاقية</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914400" marR="0" lvl="2"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chemeClr val="bg1">
                    <a:lumMod val="65000"/>
                  </a:schemeClr>
                </a:solidFill>
                <a:effectLst/>
                <a:uLnTx/>
                <a:uFillTx/>
                <a:latin typeface="Arial"/>
                <a:ea typeface="+mn-ea"/>
                <a:cs typeface="Arial"/>
              </a:rPr>
              <a:t>5. الخدمة الأخلاقية</a:t>
            </a:r>
            <a:endParaRPr kumimoji="0" lang="en-US" sz="2800" b="1" i="0" u="none" strike="noStrike" kern="1200" cap="none" spc="0" normalizeH="0" baseline="0" noProof="0" dirty="0">
              <a:ln>
                <a:noFill/>
              </a:ln>
              <a:solidFill>
                <a:schemeClr val="bg1">
                  <a:lumMod val="65000"/>
                </a:schemeClr>
              </a:solidFill>
              <a:effectLst/>
              <a:uLnTx/>
              <a:uFillTx/>
              <a:latin typeface="Arial"/>
              <a:ea typeface="+mn-ea"/>
              <a:cs typeface="Arial"/>
            </a:endParaRPr>
          </a:p>
          <a:p>
            <a:pPr marL="914400" lvl="2" indent="0" algn="r" rtl="1" eaLnBrk="1" fontAlgn="base" hangingPunct="1">
              <a:spcBef>
                <a:spcPct val="50000"/>
              </a:spcBef>
              <a:spcAft>
                <a:spcPct val="0"/>
              </a:spcAft>
            </a:pPr>
            <a:r>
              <a:rPr lang="ar-JO" sz="2800" b="1" dirty="0">
                <a:solidFill>
                  <a:srgbClr val="FFFFFF"/>
                </a:solidFill>
              </a:rPr>
              <a:t>6. التشريع</a:t>
            </a:r>
            <a:endParaRPr lang="en-US" sz="2800" b="1" dirty="0">
              <a:solidFill>
                <a:srgbClr val="FFFFFF"/>
              </a:solidFill>
            </a:endParaRPr>
          </a:p>
        </p:txBody>
      </p:sp>
    </p:spTree>
    <p:extLst>
      <p:ext uri="{BB962C8B-B14F-4D97-AF65-F5344CB8AC3E}">
        <p14:creationId xmlns:p14="http://schemas.microsoft.com/office/powerpoint/2010/main" val="372858098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741902040047197756S500x500Q85"/>
          <p:cNvPicPr>
            <a:picLocks noChangeAspect="1" noChangeArrowheads="1"/>
          </p:cNvPicPr>
          <p:nvPr/>
        </p:nvPicPr>
        <p:blipFill>
          <a:blip r:embed="rId3">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rcRect l="748" r="748" b="3629"/>
          <a:stretch>
            <a:fillRect/>
          </a:stretch>
        </p:blipFill>
        <p:spPr bwMode="auto">
          <a:xfrm>
            <a:off x="-1588" y="0"/>
            <a:ext cx="9147176" cy="68564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1538" name="Rectangle 2"/>
          <p:cNvSpPr>
            <a:spLocks noGrp="1" noChangeArrowheads="1"/>
          </p:cNvSpPr>
          <p:nvPr>
            <p:ph type="title"/>
          </p:nvPr>
        </p:nvSpPr>
        <p:spPr>
          <a:xfrm>
            <a:off x="533400" y="228600"/>
            <a:ext cx="83058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3. مساعدة الآخرين على طول الطريق</a:t>
            </a:r>
            <a:endParaRPr lang="en-US" sz="5000" dirty="0">
              <a:solidFill>
                <a:schemeClr val="bg1"/>
              </a:solidFill>
            </a:endParaRPr>
          </a:p>
        </p:txBody>
      </p:sp>
      <p:sp>
        <p:nvSpPr>
          <p:cNvPr id="30724" name="Text Box 3"/>
          <p:cNvSpPr txBox="1">
            <a:spLocks noChangeArrowheads="1"/>
          </p:cNvSpPr>
          <p:nvPr/>
        </p:nvSpPr>
        <p:spPr bwMode="auto">
          <a:xfrm>
            <a:off x="914400" y="2286000"/>
            <a:ext cx="71628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algn="r" rtl="1" eaLnBrk="1" fontAlgn="base" hangingPunct="1">
              <a:spcBef>
                <a:spcPct val="50000"/>
              </a:spcBef>
              <a:spcAft>
                <a:spcPct val="0"/>
              </a:spcAft>
            </a:pPr>
            <a:r>
              <a:rPr lang="ar-JO" sz="3200" b="1" dirty="0">
                <a:solidFill>
                  <a:srgbClr val="FFFFFF"/>
                </a:solidFill>
              </a:rPr>
              <a:t>ب. في العالم</a:t>
            </a:r>
            <a:endParaRPr lang="en-US" sz="2800" b="1" dirty="0">
              <a:solidFill>
                <a:schemeClr val="bg1">
                  <a:lumMod val="65000"/>
                </a:schemeClr>
              </a:solidFill>
            </a:endParaRPr>
          </a:p>
          <a:p>
            <a:pPr marL="914400" lvl="2" indent="0" algn="r" rtl="1" eaLnBrk="1" fontAlgn="base" hangingPunct="1">
              <a:spcBef>
                <a:spcPct val="50000"/>
              </a:spcBef>
              <a:spcAft>
                <a:spcPct val="0"/>
              </a:spcAft>
            </a:pPr>
            <a:r>
              <a:rPr lang="ar-JO" sz="2800" b="1" dirty="0">
                <a:solidFill>
                  <a:schemeClr val="bg1">
                    <a:lumMod val="65000"/>
                  </a:schemeClr>
                </a:solidFill>
              </a:rPr>
              <a:t>4. المواقف الأخلاقية</a:t>
            </a:r>
            <a:endParaRPr lang="en-US" sz="2800" b="1" dirty="0">
              <a:solidFill>
                <a:srgbClr val="FFFFFF"/>
              </a:solidFill>
            </a:endParaRPr>
          </a:p>
          <a:p>
            <a:pPr marL="914400" lvl="2" indent="0" algn="r" rtl="1" eaLnBrk="1" fontAlgn="base" hangingPunct="1">
              <a:spcBef>
                <a:spcPct val="50000"/>
              </a:spcBef>
              <a:spcAft>
                <a:spcPct val="0"/>
              </a:spcAft>
            </a:pPr>
            <a:r>
              <a:rPr lang="ar-JO" sz="2800" b="1" dirty="0">
                <a:solidFill>
                  <a:srgbClr val="FFFFFF"/>
                </a:solidFill>
              </a:rPr>
              <a:t>5. التشريع</a:t>
            </a:r>
            <a:endParaRPr lang="en-US" sz="3200" b="1" dirty="0">
              <a:solidFill>
                <a:srgbClr val="FFFFFF"/>
              </a:solidFill>
            </a:endParaRPr>
          </a:p>
          <a:p>
            <a:pPr marL="540000" indent="-540000" algn="r" rtl="1" eaLnBrk="1" fontAlgn="base" hangingPunct="1">
              <a:spcBef>
                <a:spcPct val="50000"/>
              </a:spcBef>
              <a:spcAft>
                <a:spcPct val="0"/>
              </a:spcAft>
            </a:pPr>
            <a:r>
              <a:rPr lang="ar-JO" sz="3200" b="1" dirty="0">
                <a:solidFill>
                  <a:srgbClr val="FFFFFF"/>
                </a:solidFill>
              </a:rPr>
              <a:t>ت. بروح المحبة القوية واللطيفة (1 كو 13: 1-3، 1 بط 3: 15)</a:t>
            </a:r>
            <a:endParaRPr lang="en-US" sz="3200" b="1" dirty="0">
              <a:solidFill>
                <a:srgbClr val="FFFFFF"/>
              </a:solidFill>
            </a:endParaRPr>
          </a:p>
        </p:txBody>
      </p:sp>
    </p:spTree>
    <p:extLst>
      <p:ext uri="{BB962C8B-B14F-4D97-AF65-F5344CB8AC3E}">
        <p14:creationId xmlns:p14="http://schemas.microsoft.com/office/powerpoint/2010/main" val="8621343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908391-978F-B24F-98EE-02651F491FA0}"/>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33637"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103" y="640263"/>
            <a:ext cx="3915950" cy="1344975"/>
          </a:xfrm>
        </p:spPr>
        <p:txBody>
          <a:bodyPr>
            <a:normAutofit/>
          </a:bodyPr>
          <a:lstStyle/>
          <a:p>
            <a:r>
              <a:rPr lang="ar-JO" sz="3500" b="1" dirty="0">
                <a:effectLst>
                  <a:outerShdw blurRad="38100" dist="38100" dir="2700000" algn="tl">
                    <a:srgbClr val="000000">
                      <a:alpha val="43137"/>
                    </a:srgbClr>
                  </a:outerShdw>
                </a:effectLst>
              </a:rPr>
              <a:t>4. خلاصة</a:t>
            </a:r>
            <a:endParaRPr lang="en-US" sz="35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2663" y="2121763"/>
            <a:ext cx="4301692" cy="3773010"/>
          </a:xfrm>
        </p:spPr>
        <p:txBody>
          <a:bodyPr>
            <a:noAutofit/>
          </a:bodyPr>
          <a:lstStyle/>
          <a:p>
            <a:pPr marL="0" indent="0" algn="r">
              <a:buNone/>
            </a:pPr>
            <a:r>
              <a:rPr lang="ar-JO" sz="1900" b="1" i="0" dirty="0">
                <a:solidFill>
                  <a:schemeClr val="accent2">
                    <a:lumMod val="50000"/>
                  </a:schemeClr>
                </a:solidFill>
                <a:effectLst/>
                <a:highlight>
                  <a:srgbClr val="DBDAEC"/>
                </a:highlight>
                <a:latin typeface="Helvetica Neue"/>
              </a:rPr>
              <a:t>أنتم نور العالم، لا يمكن أن تخفى مدينة موضوعة على جبل، ولا يوقدون سراجا ويضعونه تحت المكيال، بل على المنارة فيضيء لجميع الذين في البيت، فليضئ نوركم هكذا قدام الناس، لكي يروا أعمالكم الحسنة، ويمجدوا أباكم الذي في السماوات.</a:t>
            </a:r>
            <a:endParaRPr lang="en-US" sz="1900" b="1" dirty="0">
              <a:solidFill>
                <a:schemeClr val="accent2">
                  <a:lumMod val="50000"/>
                </a:schemeClr>
              </a:solidFill>
              <a:effectLst>
                <a:outerShdw blurRad="38100" dist="38100" dir="2700000" algn="tl">
                  <a:srgbClr val="000000">
                    <a:alpha val="43137"/>
                  </a:srgbClr>
                </a:outerShdw>
              </a:effectLst>
            </a:endParaRPr>
          </a:p>
          <a:p>
            <a:pPr marL="0" indent="0">
              <a:buNone/>
            </a:pPr>
            <a:endParaRPr lang="en-US" sz="1900" b="1" dirty="0">
              <a:solidFill>
                <a:schemeClr val="accent2">
                  <a:lumMod val="50000"/>
                </a:schemeClr>
              </a:solidFill>
              <a:effectLst>
                <a:outerShdw blurRad="38100" dist="38100" dir="2700000" algn="tl">
                  <a:srgbClr val="000000">
                    <a:alpha val="43137"/>
                  </a:srgbClr>
                </a:outerShdw>
              </a:effectLst>
            </a:endParaRPr>
          </a:p>
          <a:p>
            <a:pPr marL="0" indent="0">
              <a:buNone/>
            </a:pPr>
            <a:endParaRPr lang="en-US" sz="1900" b="1" dirty="0">
              <a:solidFill>
                <a:schemeClr val="accent2">
                  <a:lumMod val="50000"/>
                </a:schemeClr>
              </a:solidFill>
              <a:effectLst>
                <a:outerShdw blurRad="38100" dist="38100" dir="2700000" algn="tl">
                  <a:srgbClr val="000000">
                    <a:alpha val="43137"/>
                  </a:srgbClr>
                </a:outerShdw>
              </a:effectLst>
            </a:endParaRPr>
          </a:p>
          <a:p>
            <a:pPr marL="0" indent="0">
              <a:buNone/>
            </a:pPr>
            <a:r>
              <a:rPr lang="ar-JO" sz="1900" b="1" dirty="0">
                <a:solidFill>
                  <a:schemeClr val="accent2">
                    <a:lumMod val="50000"/>
                  </a:schemeClr>
                </a:solidFill>
                <a:effectLst>
                  <a:outerShdw blurRad="38100" dist="38100" dir="2700000" algn="tl">
                    <a:srgbClr val="000000">
                      <a:alpha val="43137"/>
                    </a:srgbClr>
                  </a:outerShdw>
                </a:effectLst>
              </a:rPr>
              <a:t>متى 5: 14-16</a:t>
            </a:r>
            <a:endParaRPr lang="en-US" sz="19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7249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النظرة العالمية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68139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990600" y="228600"/>
            <a:ext cx="7848600" cy="2209800"/>
          </a:xfrm>
        </p:spPr>
        <p:txBody>
          <a:bodyPr/>
          <a:lstStyle/>
          <a:p>
            <a:pPr eaLnBrk="1" hangingPunct="1">
              <a:defRPr/>
            </a:pPr>
            <a:r>
              <a:rPr lang="ar-JO" sz="5000" b="1" dirty="0">
                <a:solidFill>
                  <a:schemeClr val="bg1"/>
                </a:solidFill>
                <a:effectLst>
                  <a:outerShdw blurRad="38100" dist="38100" dir="2700000" algn="tl">
                    <a:srgbClr val="000000"/>
                  </a:outerShdw>
                </a:effectLst>
              </a:rPr>
              <a:t>2. عيش الحياة </a:t>
            </a:r>
            <a:r>
              <a:rPr lang="ar-JO" sz="50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الأخلاقية</a:t>
            </a:r>
            <a:endParaRPr lang="en-US" sz="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4763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19459" name="Text Box 3"/>
          <p:cNvSpPr txBox="1">
            <a:spLocks noChangeArrowheads="1"/>
          </p:cNvSpPr>
          <p:nvPr/>
        </p:nvSpPr>
        <p:spPr bwMode="auto">
          <a:xfrm>
            <a:off x="1752600" y="2438400"/>
            <a:ext cx="6553200"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algn="r" rtl="1" eaLnBrk="1" fontAlgn="base" hangingPunct="1">
              <a:spcBef>
                <a:spcPct val="50000"/>
              </a:spcBef>
              <a:spcAft>
                <a:spcPct val="0"/>
              </a:spcAft>
            </a:pPr>
            <a:r>
              <a:rPr lang="ar-JO" sz="3200" b="1" dirty="0">
                <a:solidFill>
                  <a:srgbClr val="FFFFFF"/>
                </a:solidFill>
              </a:rPr>
              <a:t>أ. شخصياً</a:t>
            </a:r>
            <a:endParaRPr lang="en-US" sz="3200" b="1" dirty="0">
              <a:solidFill>
                <a:srgbClr val="FFFFFF"/>
              </a:solidFill>
            </a:endParaRPr>
          </a:p>
        </p:txBody>
      </p:sp>
    </p:spTree>
    <p:extLst>
      <p:ext uri="{BB962C8B-B14F-4D97-AF65-F5344CB8AC3E}">
        <p14:creationId xmlns:p14="http://schemas.microsoft.com/office/powerpoint/2010/main" val="21472459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19459" name="Text Box 3"/>
          <p:cNvSpPr txBox="1">
            <a:spLocks noChangeArrowheads="1"/>
          </p:cNvSpPr>
          <p:nvPr/>
        </p:nvSpPr>
        <p:spPr bwMode="auto">
          <a:xfrm>
            <a:off x="1752600" y="2438400"/>
            <a:ext cx="6553200" cy="123110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أ. شخصياً</a:t>
            </a: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a:p>
            <a:pPr marL="457200" lvl="1" indent="0" algn="r" rtl="1" eaLnBrk="1" fontAlgn="base" hangingPunct="1">
              <a:spcBef>
                <a:spcPct val="50000"/>
              </a:spcBef>
              <a:spcAft>
                <a:spcPct val="0"/>
              </a:spcAft>
            </a:pPr>
            <a:r>
              <a:rPr lang="ar-JO" sz="2800" b="1" dirty="0">
                <a:solidFill>
                  <a:srgbClr val="FFFFFF"/>
                </a:solidFill>
              </a:rPr>
              <a:t>1. دور كلمة الله والروح القدس (عبرانيين 4: 12)</a:t>
            </a:r>
            <a:endParaRPr lang="en-US" sz="2800" b="1" dirty="0">
              <a:solidFill>
                <a:srgbClr val="FFFFFF"/>
              </a:solidFill>
            </a:endParaRPr>
          </a:p>
        </p:txBody>
      </p:sp>
      <p:pic>
        <p:nvPicPr>
          <p:cNvPr id="19460" name="Picture 5" descr="holy_spirit1-768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4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8451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20483" name="Text Box 3"/>
          <p:cNvSpPr txBox="1">
            <a:spLocks noChangeArrowheads="1"/>
          </p:cNvSpPr>
          <p:nvPr/>
        </p:nvSpPr>
        <p:spPr bwMode="auto">
          <a:xfrm>
            <a:off x="1752600" y="2438400"/>
            <a:ext cx="6858000" cy="1877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أ. شخصياً</a:t>
            </a: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mn-ea"/>
                <a:cs typeface="Arial"/>
              </a:rPr>
              <a:t>1. دور كلمة الله والروح القدس (عبرانيين 4: 12)</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457200" lvl="1" indent="0" algn="r" rtl="1" eaLnBrk="1" fontAlgn="base" hangingPunct="1">
              <a:spcBef>
                <a:spcPct val="50000"/>
              </a:spcBef>
              <a:spcAft>
                <a:spcPct val="0"/>
              </a:spcAft>
            </a:pPr>
            <a:r>
              <a:rPr lang="ar-JO" sz="2800" b="1" dirty="0">
                <a:solidFill>
                  <a:srgbClr val="FFFFFF"/>
                </a:solidFill>
              </a:rPr>
              <a:t>2. دور الحرب الروحية والسلاح (أفسس 6: 10-20)</a:t>
            </a:r>
            <a:endParaRPr lang="en-US" sz="2800" dirty="0">
              <a:solidFill>
                <a:srgbClr val="FFFFFF"/>
              </a:solidFill>
            </a:endParaRPr>
          </a:p>
        </p:txBody>
      </p:sp>
      <p:pic>
        <p:nvPicPr>
          <p:cNvPr id="20484" name="Picture 5" descr="524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5836"/>
            <a:ext cx="1897117" cy="254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4566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48350358_02f7e35081">
            <a:extLst>
              <a:ext uri="{FF2B5EF4-FFF2-40B4-BE49-F238E27FC236}">
                <a16:creationId xmlns:a16="http://schemas.microsoft.com/office/drawing/2014/main" id="{0C983774-B342-F342-B23E-901CA43A7F0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46"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21508" name="Text Box 3"/>
          <p:cNvSpPr txBox="1">
            <a:spLocks noChangeArrowheads="1"/>
          </p:cNvSpPr>
          <p:nvPr/>
        </p:nvSpPr>
        <p:spPr bwMode="auto">
          <a:xfrm>
            <a:off x="1143000" y="2438400"/>
            <a:ext cx="8001000" cy="123110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أ. شخصياً</a:t>
            </a: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a:p>
            <a:pPr marL="457200" lvl="1" indent="0" algn="r" rtl="1" eaLnBrk="1" fontAlgn="base" hangingPunct="1">
              <a:spcBef>
                <a:spcPct val="50000"/>
              </a:spcBef>
              <a:spcAft>
                <a:spcPct val="0"/>
              </a:spcAft>
            </a:pPr>
            <a:r>
              <a:rPr lang="ar-JO" sz="2800" b="1" dirty="0">
                <a:solidFill>
                  <a:srgbClr val="FFFFFF"/>
                </a:solidFill>
              </a:rPr>
              <a:t>3. دور التوبة والإعتراف</a:t>
            </a:r>
            <a:endParaRPr lang="en-US" sz="2800" b="1" dirty="0">
              <a:solidFill>
                <a:srgbClr val="FFFFFF"/>
              </a:solidFill>
            </a:endParaRPr>
          </a:p>
        </p:txBody>
      </p:sp>
    </p:spTree>
    <p:extLst>
      <p:ext uri="{BB962C8B-B14F-4D97-AF65-F5344CB8AC3E}">
        <p14:creationId xmlns:p14="http://schemas.microsoft.com/office/powerpoint/2010/main" val="19016281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48350358_02f7e35081">
            <a:extLst>
              <a:ext uri="{FF2B5EF4-FFF2-40B4-BE49-F238E27FC236}">
                <a16:creationId xmlns:a16="http://schemas.microsoft.com/office/drawing/2014/main" id="{5F073F06-D1EE-FF4A-B35A-AE1AA9D4A8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46"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21508" name="Text Box 3"/>
          <p:cNvSpPr txBox="1">
            <a:spLocks noChangeArrowheads="1"/>
          </p:cNvSpPr>
          <p:nvPr/>
        </p:nvSpPr>
        <p:spPr bwMode="auto">
          <a:xfrm>
            <a:off x="1143000" y="2438400"/>
            <a:ext cx="8001000" cy="1768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fontAlgn="base" hangingPunct="1">
              <a:spcBef>
                <a:spcPct val="50000"/>
              </a:spcBef>
              <a:spcAft>
                <a:spcPct val="0"/>
              </a:spcAft>
              <a:buFontTx/>
              <a:buAutoNum type="alphaUcPeriod"/>
            </a:pPr>
            <a:r>
              <a:rPr lang="en-US" sz="3200" b="1" i="1" dirty="0">
                <a:solidFill>
                  <a:srgbClr val="FFFFFF"/>
                </a:solidFill>
              </a:rPr>
              <a:t>Personally</a:t>
            </a:r>
          </a:p>
          <a:p>
            <a:pPr lvl="1" eaLnBrk="1" fontAlgn="base" hangingPunct="1">
              <a:spcBef>
                <a:spcPct val="50000"/>
              </a:spcBef>
              <a:spcAft>
                <a:spcPct val="0"/>
              </a:spcAft>
              <a:buFontTx/>
              <a:buAutoNum type="arabicPeriod" startAt="3"/>
            </a:pPr>
            <a:r>
              <a:rPr lang="en-US" sz="2800" b="1" dirty="0">
                <a:solidFill>
                  <a:srgbClr val="FFFFFF"/>
                </a:solidFill>
              </a:rPr>
              <a:t>The Role of Repentance and Confession</a:t>
            </a:r>
          </a:p>
          <a:p>
            <a:pPr lvl="2" eaLnBrk="1" fontAlgn="base" hangingPunct="1">
              <a:spcBef>
                <a:spcPct val="50000"/>
              </a:spcBef>
              <a:spcAft>
                <a:spcPct val="0"/>
              </a:spcAft>
              <a:buFontTx/>
              <a:buAutoNum type="alphaLcPeriod"/>
            </a:pPr>
            <a:r>
              <a:rPr lang="en-US" b="1" dirty="0">
                <a:solidFill>
                  <a:srgbClr val="FFFFFF"/>
                </a:solidFill>
              </a:rPr>
              <a:t>With God (1 John 1:9)</a:t>
            </a:r>
          </a:p>
        </p:txBody>
      </p:sp>
    </p:spTree>
    <p:extLst>
      <p:ext uri="{BB962C8B-B14F-4D97-AF65-F5344CB8AC3E}">
        <p14:creationId xmlns:p14="http://schemas.microsoft.com/office/powerpoint/2010/main" val="8399352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248350358_02f7e3508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4370" name="Rectangle 2"/>
          <p:cNvSpPr>
            <a:spLocks noGrp="1" noChangeArrowheads="1"/>
          </p:cNvSpPr>
          <p:nvPr>
            <p:ph type="title"/>
          </p:nvPr>
        </p:nvSpPr>
        <p:spPr>
          <a:xfrm>
            <a:off x="990600" y="228600"/>
            <a:ext cx="7848600" cy="2209800"/>
          </a:xfrm>
        </p:spPr>
        <p:txBody>
          <a:bodyPr/>
          <a:lstStyle/>
          <a:p>
            <a:pPr eaLnBrk="1" hangingPunct="1">
              <a:defRPr/>
            </a:pP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j-ea"/>
                <a:cs typeface="Arial"/>
              </a:rPr>
              <a:t>2. عيش الحياة </a:t>
            </a:r>
            <a:r>
              <a:rPr kumimoji="0" lang="ar-JO" sz="5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الأخلاقية</a:t>
            </a:r>
            <a:endParaRPr lang="en-US" sz="5000" dirty="0">
              <a:solidFill>
                <a:schemeClr val="bg1"/>
              </a:solidFill>
            </a:endParaRPr>
          </a:p>
        </p:txBody>
      </p:sp>
      <p:sp>
        <p:nvSpPr>
          <p:cNvPr id="22532" name="Text Box 3"/>
          <p:cNvSpPr txBox="1">
            <a:spLocks noChangeArrowheads="1"/>
          </p:cNvSpPr>
          <p:nvPr/>
        </p:nvSpPr>
        <p:spPr bwMode="auto">
          <a:xfrm>
            <a:off x="1143000" y="2438400"/>
            <a:ext cx="8001000" cy="233910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mn-ea"/>
                <a:cs typeface="Arial"/>
              </a:rPr>
              <a:t>أ. شخصياً</a:t>
            </a: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a:p>
            <a:pPr marL="457200" marR="0" lvl="1" indent="0" algn="r" defTabSz="914400" rtl="1" eaLnBrk="1" fontAlgn="base" latinLnBrk="0" hangingPunct="1">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mn-ea"/>
                <a:cs typeface="Arial"/>
              </a:rPr>
              <a:t>3. دور التوبة والإعتراف</a:t>
            </a:r>
            <a:endParaRPr kumimoji="0" lang="en-US" sz="2800" b="1" i="0" u="none" strike="noStrike" kern="1200" cap="none" spc="0" normalizeH="0" baseline="0" noProof="0" dirty="0">
              <a:ln>
                <a:noFill/>
              </a:ln>
              <a:solidFill>
                <a:srgbClr val="FFFFFF"/>
              </a:solidFill>
              <a:effectLst/>
              <a:uLnTx/>
              <a:uFillTx/>
              <a:latin typeface="Arial"/>
              <a:ea typeface="+mn-ea"/>
              <a:cs typeface="Arial"/>
            </a:endParaRPr>
          </a:p>
          <a:p>
            <a:pPr marL="914400" lvl="2" indent="0" algn="r" rtl="1" eaLnBrk="1" fontAlgn="base" hangingPunct="1">
              <a:spcBef>
                <a:spcPct val="50000"/>
              </a:spcBef>
              <a:spcAft>
                <a:spcPct val="0"/>
              </a:spcAft>
            </a:pPr>
            <a:r>
              <a:rPr lang="ar-JO" b="1" dirty="0">
                <a:solidFill>
                  <a:schemeClr val="bg1">
                    <a:lumMod val="65000"/>
                  </a:schemeClr>
                </a:solidFill>
              </a:rPr>
              <a:t>أ. مع الله (1 يوحنا 1: 9)</a:t>
            </a:r>
          </a:p>
          <a:p>
            <a:pPr marL="914400" lvl="2" indent="0" algn="r" rtl="1" eaLnBrk="1" fontAlgn="base" hangingPunct="1">
              <a:spcBef>
                <a:spcPct val="50000"/>
              </a:spcBef>
              <a:spcAft>
                <a:spcPct val="0"/>
              </a:spcAft>
            </a:pPr>
            <a:r>
              <a:rPr lang="ar-JO" b="1" dirty="0">
                <a:solidFill>
                  <a:srgbClr val="FFFFFF"/>
                </a:solidFill>
              </a:rPr>
              <a:t>ب. مع الآخرين (يعقوب 5: 16)</a:t>
            </a:r>
            <a:endParaRPr lang="en-US" b="1" dirty="0">
              <a:solidFill>
                <a:srgbClr val="FFFFFF"/>
              </a:solidFill>
            </a:endParaRPr>
          </a:p>
        </p:txBody>
      </p:sp>
    </p:spTree>
    <p:extLst>
      <p:ext uri="{BB962C8B-B14F-4D97-AF65-F5344CB8AC3E}">
        <p14:creationId xmlns:p14="http://schemas.microsoft.com/office/powerpoint/2010/main" val="3147563266"/>
      </p:ext>
    </p:extLst>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836</Words>
  <Application>Microsoft Office PowerPoint</Application>
  <PresentationFormat>On-screen Show (4:3)</PresentationFormat>
  <Paragraphs>121</Paragraphs>
  <Slides>28</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MS PGothic</vt:lpstr>
      <vt:lpstr>Arial</vt:lpstr>
      <vt:lpstr>Calibri</vt:lpstr>
      <vt:lpstr>Helvetica Neue</vt:lpstr>
      <vt:lpstr>Times New Roman</vt:lpstr>
      <vt:lpstr>Wingdings</vt:lpstr>
      <vt:lpstr>Default Design</vt:lpstr>
      <vt:lpstr>Orbit</vt:lpstr>
      <vt:lpstr>عيش الحياة الأخلاقية بشكل جيد (ومساعدة الآخرين على طول الطريق)</vt:lpstr>
      <vt:lpstr>1. مقدمة</vt:lpstr>
      <vt:lpstr>2. عيش الحياة الأخلاقية</vt:lpstr>
      <vt:lpstr>2. عيش الحياة الأخلاقية</vt:lpstr>
      <vt:lpstr>2. عيش الحياة الأخلاقية</vt:lpstr>
      <vt:lpstr>2. عيش الحياة الأخلاقية</vt:lpstr>
      <vt:lpstr>2. عيش الحياة الأخلاقية</vt:lpstr>
      <vt:lpstr>2. عيش الحياة الأخلاقية</vt:lpstr>
      <vt:lpstr>2. عيش الحياة الأخلاقية</vt:lpstr>
      <vt:lpstr>2. عيش الحياة الأخلاقية</vt:lpstr>
      <vt:lpstr>PowerPoint Presentation</vt:lpstr>
      <vt:lpstr>2. عيش الحياة الأخلاقية</vt:lpstr>
      <vt:lpstr>2. عيش الحياة الأخلاقية</vt:lpstr>
      <vt:lpstr>3. مساعدة الآخرين على طول الطريق</vt:lpstr>
      <vt:lpstr>3. مساعدة الآخرين على طول الطريق</vt:lpstr>
      <vt:lpstr>3. مساعدة الآخرين على طول الطريق</vt:lpstr>
      <vt:lpstr>3. مساعدة الآخرين على طول الطريق</vt:lpstr>
      <vt:lpstr>3. مساعدة الآخرين على طول الطريق</vt:lpstr>
      <vt:lpstr>3. مساعدة الآخرين على طول الطريق</vt:lpstr>
      <vt:lpstr>3. مساعدة الآخرين على طول الطريق</vt:lpstr>
      <vt:lpstr>PowerPoint Presentation</vt:lpstr>
      <vt:lpstr>3. مساعدة الآخرين على طول الطريق</vt:lpstr>
      <vt:lpstr>3. مساعدة الآخرين على طول الطريق</vt:lpstr>
      <vt:lpstr>3. مساعدة الآخرين على طول الطريق</vt:lpstr>
      <vt:lpstr>3. مساعدة الآخرين على طول الطريق</vt:lpstr>
      <vt:lpstr>4. خلاصة</vt:lpstr>
      <vt:lpstr>Black</vt:lpstr>
      <vt:lpstr>النظرة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the Moral Life Well (And Helping Others Along the Way)</dc:title>
  <dc:subject/>
  <dc:creator>Lewis Winkler</dc:creator>
  <cp:keywords/>
  <dc:description/>
  <cp:lastModifiedBy>Rami Jwainat</cp:lastModifiedBy>
  <cp:revision>13</cp:revision>
  <dcterms:created xsi:type="dcterms:W3CDTF">2019-11-12T02:57:52Z</dcterms:created>
  <dcterms:modified xsi:type="dcterms:W3CDTF">2024-04-18T06:19:30Z</dcterms:modified>
  <cp:category/>
</cp:coreProperties>
</file>